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Montaser Arabic Ultra-Bold" charset="1" panose="00000900000000000000"/>
      <p:regular r:id="rId19"/>
    </p:embeddedFont>
    <p:embeddedFont>
      <p:font typeface="Montserrat" charset="1" panose="00000500000000000000"/>
      <p:regular r:id="rId20"/>
    </p:embeddedFont>
    <p:embeddedFont>
      <p:font typeface="Montserrat Bold" charset="1" panose="00000800000000000000"/>
      <p:regular r:id="rId21"/>
    </p:embeddedFont>
    <p:embeddedFont>
      <p:font typeface="Montserrat Italics" charset="1" panose="00000500000000000000"/>
      <p:regular r:id="rId22"/>
    </p:embeddedFont>
    <p:embeddedFont>
      <p:font typeface="Montserrat Bold Italics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8.jpeg" Type="http://schemas.openxmlformats.org/officeDocument/2006/relationships/image"/><Relationship Id="rId8" Target="../media/image1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jpeg" Type="http://schemas.openxmlformats.org/officeDocument/2006/relationships/image"/><Relationship Id="rId11" Target="../media/image6.png" Type="http://schemas.openxmlformats.org/officeDocument/2006/relationships/image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2.jpeg" Type="http://schemas.openxmlformats.org/officeDocument/2006/relationships/image"/><Relationship Id="rId8" Target="../media/image6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jpeg" Type="http://schemas.openxmlformats.org/officeDocument/2006/relationships/image"/><Relationship Id="rId8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00" t="-25884" r="-879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2071988" cy="10287000"/>
            <a:chOff x="0" y="0"/>
            <a:chExt cx="317945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9454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79454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306077" y="7443744"/>
            <a:ext cx="5290838" cy="840036"/>
            <a:chOff x="0" y="0"/>
            <a:chExt cx="2559647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59647" cy="406400"/>
            </a:xfrm>
            <a:custGeom>
              <a:avLst/>
              <a:gdLst/>
              <a:ahLst/>
              <a:cxnLst/>
              <a:rect r="r" b="b" t="t" l="l"/>
              <a:pathLst>
                <a:path h="406400" w="2559647">
                  <a:moveTo>
                    <a:pt x="2356447" y="0"/>
                  </a:moveTo>
                  <a:cubicBezTo>
                    <a:pt x="2468671" y="0"/>
                    <a:pt x="2559647" y="90976"/>
                    <a:pt x="2559647" y="203200"/>
                  </a:cubicBezTo>
                  <a:cubicBezTo>
                    <a:pt x="2559647" y="315424"/>
                    <a:pt x="2468671" y="406400"/>
                    <a:pt x="235644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5964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37596" y="7443744"/>
            <a:ext cx="3483091" cy="840036"/>
            <a:chOff x="0" y="0"/>
            <a:chExt cx="168508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85080" cy="406400"/>
            </a:xfrm>
            <a:custGeom>
              <a:avLst/>
              <a:gdLst/>
              <a:ahLst/>
              <a:cxnLst/>
              <a:rect r="r" b="b" t="t" l="l"/>
              <a:pathLst>
                <a:path h="406400" w="1685080">
                  <a:moveTo>
                    <a:pt x="1481880" y="0"/>
                  </a:moveTo>
                  <a:cubicBezTo>
                    <a:pt x="1594104" y="0"/>
                    <a:pt x="1685080" y="90976"/>
                    <a:pt x="1685080" y="203200"/>
                  </a:cubicBezTo>
                  <a:cubicBezTo>
                    <a:pt x="1685080" y="315424"/>
                    <a:pt x="1594104" y="406400"/>
                    <a:pt x="14818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8508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59952" y="7835633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20422" y="7177785"/>
            <a:ext cx="3039530" cy="531918"/>
          </a:xfrm>
          <a:custGeom>
            <a:avLst/>
            <a:gdLst/>
            <a:ahLst/>
            <a:cxnLst/>
            <a:rect r="r" b="b" t="t" l="l"/>
            <a:pathLst>
              <a:path h="531918" w="3039530">
                <a:moveTo>
                  <a:pt x="0" y="0"/>
                </a:moveTo>
                <a:lnTo>
                  <a:pt x="3039530" y="0"/>
                </a:lnTo>
                <a:lnTo>
                  <a:pt x="3039530" y="531917"/>
                </a:lnTo>
                <a:lnTo>
                  <a:pt x="0" y="5319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37596" y="2889974"/>
            <a:ext cx="8994395" cy="279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35"/>
              </a:lnSpc>
              <a:spcBef>
                <a:spcPct val="0"/>
              </a:spcBef>
            </a:pPr>
            <a:r>
              <a:rPr lang="en-US" sz="8025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AI POWERED MATH TUTOR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7596" y="5778298"/>
            <a:ext cx="4605107" cy="43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1"/>
              </a:lnSpc>
            </a:pPr>
            <a:r>
              <a:rPr lang="en-US" sz="267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USING HAND GUESTURES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19332" y="7628865"/>
            <a:ext cx="3324699" cy="44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8"/>
              </a:lnSpc>
            </a:pPr>
            <a:r>
              <a:rPr lang="en-US" sz="27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58898" y="7628828"/>
            <a:ext cx="4161789" cy="44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8"/>
              </a:lnSpc>
            </a:pPr>
            <a:r>
              <a:rPr lang="en-US" sz="275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Infyra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46956" y="1189443"/>
            <a:ext cx="2673730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Infyra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74661" y="-287507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96297" y="553859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068379" y="5254784"/>
            <a:ext cx="6594514" cy="3125939"/>
            <a:chOff x="0" y="0"/>
            <a:chExt cx="1021663" cy="4842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21663" cy="484290"/>
            </a:xfrm>
            <a:custGeom>
              <a:avLst/>
              <a:gdLst/>
              <a:ahLst/>
              <a:cxnLst/>
              <a:rect r="r" b="b" t="t" l="l"/>
              <a:pathLst>
                <a:path h="484290" w="1021663">
                  <a:moveTo>
                    <a:pt x="65744" y="0"/>
                  </a:moveTo>
                  <a:lnTo>
                    <a:pt x="955919" y="0"/>
                  </a:lnTo>
                  <a:cubicBezTo>
                    <a:pt x="992228" y="0"/>
                    <a:pt x="1021663" y="29434"/>
                    <a:pt x="1021663" y="65744"/>
                  </a:cubicBezTo>
                  <a:lnTo>
                    <a:pt x="1021663" y="418546"/>
                  </a:lnTo>
                  <a:cubicBezTo>
                    <a:pt x="1021663" y="454855"/>
                    <a:pt x="992228" y="484290"/>
                    <a:pt x="955919" y="484290"/>
                  </a:cubicBezTo>
                  <a:lnTo>
                    <a:pt x="65744" y="484290"/>
                  </a:lnTo>
                  <a:cubicBezTo>
                    <a:pt x="29434" y="484290"/>
                    <a:pt x="0" y="454855"/>
                    <a:pt x="0" y="418546"/>
                  </a:cubicBezTo>
                  <a:lnTo>
                    <a:pt x="0" y="65744"/>
                  </a:lnTo>
                  <a:cubicBezTo>
                    <a:pt x="0" y="29434"/>
                    <a:pt x="29434" y="0"/>
                    <a:pt x="65744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1463" r="0" b="-2146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68379" y="1906277"/>
            <a:ext cx="6594514" cy="3125939"/>
            <a:chOff x="0" y="0"/>
            <a:chExt cx="1021663" cy="484290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1021663" cy="484290"/>
            </a:xfrm>
            <a:custGeom>
              <a:avLst/>
              <a:gdLst/>
              <a:ahLst/>
              <a:cxnLst/>
              <a:rect r="r" b="b" t="t" l="l"/>
              <a:pathLst>
                <a:path h="484290" w="1021663">
                  <a:moveTo>
                    <a:pt x="955919" y="0"/>
                  </a:moveTo>
                  <a:lnTo>
                    <a:pt x="65744" y="0"/>
                  </a:lnTo>
                  <a:cubicBezTo>
                    <a:pt x="29434" y="0"/>
                    <a:pt x="0" y="29434"/>
                    <a:pt x="0" y="65744"/>
                  </a:cubicBezTo>
                  <a:lnTo>
                    <a:pt x="0" y="418546"/>
                  </a:lnTo>
                  <a:cubicBezTo>
                    <a:pt x="0" y="454855"/>
                    <a:pt x="29434" y="484290"/>
                    <a:pt x="65744" y="484290"/>
                  </a:cubicBezTo>
                  <a:lnTo>
                    <a:pt x="955919" y="484290"/>
                  </a:lnTo>
                  <a:cubicBezTo>
                    <a:pt x="992228" y="484290"/>
                    <a:pt x="1021663" y="454855"/>
                    <a:pt x="1021663" y="418546"/>
                  </a:cubicBezTo>
                  <a:lnTo>
                    <a:pt x="1021663" y="65744"/>
                  </a:lnTo>
                  <a:cubicBezTo>
                    <a:pt x="1021663" y="29434"/>
                    <a:pt x="992228" y="0"/>
                    <a:pt x="955919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9221" r="0" b="-19221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246956" y="1189443"/>
            <a:ext cx="2673730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Infyra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7596" y="2039823"/>
            <a:ext cx="7187919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Tools &amp; Tech behind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8465" y="3054762"/>
            <a:ext cx="7077050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XplainIt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6727" y="3593071"/>
            <a:ext cx="7187919" cy="597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Python –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Core development language</a:t>
            </a:r>
          </a:p>
          <a:p>
            <a:pPr algn="just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Num</a:t>
            </a: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 –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Canvas creation and array manipulation</a:t>
            </a:r>
          </a:p>
          <a:p>
            <a:pPr algn="just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PIL (Pillow) –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Convert canvas to image format for AI</a:t>
            </a:r>
          </a:p>
          <a:p>
            <a:pPr algn="just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OpenCV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– Live webcam feed, image capture</a:t>
            </a:r>
          </a:p>
          <a:p>
            <a:pPr algn="just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cvzone + MediaPipe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– Hand gesture detection using 21-point landmark tracking</a:t>
            </a:r>
          </a:p>
          <a:p>
            <a:pPr algn="just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Streamlit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– Web-based UI framework with interactive widgets (sliders, checkboxes, buttons)</a:t>
            </a:r>
          </a:p>
          <a:p>
            <a:pPr algn="just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Google Generative AI (Gemini)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– LLM that interprets and solves hand-drawn math problems</a:t>
            </a:r>
          </a:p>
          <a:p>
            <a:pPr algn="just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pyttsx3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 Text-to-speech conversion for reading AI-generated answers aloud</a:t>
            </a:r>
          </a:p>
          <a:p>
            <a:pPr algn="just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threading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The app doesn’t freeze and it makes the TTS and chatbot work asynchronously </a:t>
            </a:r>
          </a:p>
          <a:p>
            <a:pPr algn="just">
              <a:lnSpc>
                <a:spcPts val="320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37596" y="2563928"/>
            <a:ext cx="7187919" cy="586480"/>
            <a:chOff x="0" y="0"/>
            <a:chExt cx="4980849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80849" cy="406400"/>
            </a:xfrm>
            <a:custGeom>
              <a:avLst/>
              <a:gdLst/>
              <a:ahLst/>
              <a:cxnLst/>
              <a:rect r="r" b="b" t="t" l="l"/>
              <a:pathLst>
                <a:path h="406400" w="4980849">
                  <a:moveTo>
                    <a:pt x="4777649" y="0"/>
                  </a:moveTo>
                  <a:cubicBezTo>
                    <a:pt x="4889873" y="0"/>
                    <a:pt x="4980849" y="90976"/>
                    <a:pt x="4980849" y="203200"/>
                  </a:cubicBezTo>
                  <a:cubicBezTo>
                    <a:pt x="4980849" y="315424"/>
                    <a:pt x="4889873" y="406400"/>
                    <a:pt x="47776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98084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37596" y="5588537"/>
            <a:ext cx="7187919" cy="586480"/>
            <a:chOff x="0" y="0"/>
            <a:chExt cx="4980849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80849" cy="406400"/>
            </a:xfrm>
            <a:custGeom>
              <a:avLst/>
              <a:gdLst/>
              <a:ahLst/>
              <a:cxnLst/>
              <a:rect r="r" b="b" t="t" l="l"/>
              <a:pathLst>
                <a:path h="406400" w="4980849">
                  <a:moveTo>
                    <a:pt x="4777649" y="0"/>
                  </a:moveTo>
                  <a:cubicBezTo>
                    <a:pt x="4889873" y="0"/>
                    <a:pt x="4980849" y="90976"/>
                    <a:pt x="4980849" y="203200"/>
                  </a:cubicBezTo>
                  <a:cubicBezTo>
                    <a:pt x="4980849" y="315424"/>
                    <a:pt x="4889873" y="406400"/>
                    <a:pt x="47776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98084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46067" y="2699874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46067" y="5724483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74661" y="-287507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364105" y="-648317"/>
            <a:ext cx="7298788" cy="5633875"/>
            <a:chOff x="0" y="0"/>
            <a:chExt cx="1130773" cy="8728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0773" cy="872835"/>
            </a:xfrm>
            <a:custGeom>
              <a:avLst/>
              <a:gdLst/>
              <a:ahLst/>
              <a:cxnLst/>
              <a:rect r="r" b="b" t="t" l="l"/>
              <a:pathLst>
                <a:path h="872835" w="1130773">
                  <a:moveTo>
                    <a:pt x="38186" y="0"/>
                  </a:moveTo>
                  <a:lnTo>
                    <a:pt x="1092588" y="0"/>
                  </a:lnTo>
                  <a:cubicBezTo>
                    <a:pt x="1113677" y="0"/>
                    <a:pt x="1130773" y="17096"/>
                    <a:pt x="1130773" y="38186"/>
                  </a:cubicBezTo>
                  <a:lnTo>
                    <a:pt x="1130773" y="834649"/>
                  </a:lnTo>
                  <a:cubicBezTo>
                    <a:pt x="1130773" y="855738"/>
                    <a:pt x="1113677" y="872835"/>
                    <a:pt x="1092588" y="872835"/>
                  </a:cubicBezTo>
                  <a:lnTo>
                    <a:pt x="38186" y="872835"/>
                  </a:lnTo>
                  <a:cubicBezTo>
                    <a:pt x="17096" y="872835"/>
                    <a:pt x="0" y="855738"/>
                    <a:pt x="0" y="834649"/>
                  </a:cubicBezTo>
                  <a:lnTo>
                    <a:pt x="0" y="38186"/>
                  </a:lnTo>
                  <a:cubicBezTo>
                    <a:pt x="0" y="17096"/>
                    <a:pt x="17096" y="0"/>
                    <a:pt x="38186" y="0"/>
                  </a:cubicBezTo>
                  <a:close/>
                </a:path>
              </a:pathLst>
            </a:custGeom>
            <a:blipFill>
              <a:blip r:embed="rId9"/>
              <a:stretch>
                <a:fillRect l="-16784" t="0" r="-2044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364105" y="5301442"/>
            <a:ext cx="7298788" cy="5633875"/>
            <a:chOff x="0" y="0"/>
            <a:chExt cx="1130773" cy="872835"/>
          </a:xfrm>
        </p:grpSpPr>
        <p:sp>
          <p:nvSpPr>
            <p:cNvPr name="Freeform 16" id="16"/>
            <p:cNvSpPr/>
            <p:nvPr/>
          </p:nvSpPr>
          <p:spPr>
            <a:xfrm flipH="true" flipV="false" rot="0">
              <a:off x="0" y="0"/>
              <a:ext cx="1130773" cy="872835"/>
            </a:xfrm>
            <a:custGeom>
              <a:avLst/>
              <a:gdLst/>
              <a:ahLst/>
              <a:cxnLst/>
              <a:rect r="r" b="b" t="t" l="l"/>
              <a:pathLst>
                <a:path h="872835" w="1130773">
                  <a:moveTo>
                    <a:pt x="1092588" y="0"/>
                  </a:moveTo>
                  <a:lnTo>
                    <a:pt x="38186" y="0"/>
                  </a:lnTo>
                  <a:cubicBezTo>
                    <a:pt x="17096" y="0"/>
                    <a:pt x="0" y="17096"/>
                    <a:pt x="0" y="38186"/>
                  </a:cubicBezTo>
                  <a:lnTo>
                    <a:pt x="0" y="834649"/>
                  </a:lnTo>
                  <a:cubicBezTo>
                    <a:pt x="0" y="855738"/>
                    <a:pt x="17096" y="872835"/>
                    <a:pt x="38186" y="872835"/>
                  </a:cubicBezTo>
                  <a:lnTo>
                    <a:pt x="1092588" y="872835"/>
                  </a:lnTo>
                  <a:cubicBezTo>
                    <a:pt x="1113677" y="872835"/>
                    <a:pt x="1130773" y="855738"/>
                    <a:pt x="1130773" y="834649"/>
                  </a:cubicBezTo>
                  <a:lnTo>
                    <a:pt x="1130773" y="38186"/>
                  </a:lnTo>
                  <a:cubicBezTo>
                    <a:pt x="1130773" y="17096"/>
                    <a:pt x="1113677" y="0"/>
                    <a:pt x="1092588" y="0"/>
                  </a:cubicBezTo>
                  <a:close/>
                </a:path>
              </a:pathLst>
            </a:custGeom>
            <a:blipFill>
              <a:blip r:embed="rId10"/>
              <a:stretch>
                <a:fillRect l="-7819" t="0" r="-7819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246956" y="1189443"/>
            <a:ext cx="2673730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Infyra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7596" y="3581512"/>
            <a:ext cx="7187919" cy="161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Converts AI explanations into speech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Helps: Visually impaired users, Auditory learners, Young or slow learners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Boosts engagement &amp; inclusivity</a:t>
            </a:r>
          </a:p>
          <a:p>
            <a:pPr algn="just">
              <a:lnSpc>
                <a:spcPts val="26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437596" y="6546492"/>
            <a:ext cx="7187919" cy="193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Ask follow-up questions like: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1.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“Why is √25 = 5?”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“Explain the quadratic formula”</a:t>
            </a:r>
          </a:p>
          <a:p>
            <a:pPr algn="just">
              <a:lnSpc>
                <a:spcPts val="2600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Makes learning interactive and conversational</a:t>
            </a:r>
          </a:p>
          <a:p>
            <a:pPr algn="just">
              <a:lnSpc>
                <a:spcPts val="2600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2246956" y="5881777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3" y="0"/>
                </a:lnTo>
                <a:lnTo>
                  <a:pt x="4836963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46067" y="2857168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3" y="0"/>
                </a:lnTo>
                <a:lnTo>
                  <a:pt x="4836963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120712" y="2652783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Audio Output for Accessibility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20712" y="5677392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Built-in AI Chatbot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71293" y="2229333"/>
            <a:ext cx="7298788" cy="586480"/>
            <a:chOff x="0" y="0"/>
            <a:chExt cx="5057675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71293" y="5851198"/>
            <a:ext cx="7298788" cy="586480"/>
            <a:chOff x="0" y="0"/>
            <a:chExt cx="5057675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574661" y="-287507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91128" y="514350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068379" y="2229333"/>
            <a:ext cx="8718601" cy="6256454"/>
            <a:chOff x="0" y="0"/>
            <a:chExt cx="1350740" cy="969288"/>
          </a:xfrm>
        </p:grpSpPr>
        <p:sp>
          <p:nvSpPr>
            <p:cNvPr name="Freeform 14" id="14"/>
            <p:cNvSpPr/>
            <p:nvPr/>
          </p:nvSpPr>
          <p:spPr>
            <a:xfrm flipH="true" flipV="false" rot="0">
              <a:off x="0" y="0"/>
              <a:ext cx="1350740" cy="969288"/>
            </a:xfrm>
            <a:custGeom>
              <a:avLst/>
              <a:gdLst/>
              <a:ahLst/>
              <a:cxnLst/>
              <a:rect r="r" b="b" t="t" l="l"/>
              <a:pathLst>
                <a:path h="969288" w="1350740">
                  <a:moveTo>
                    <a:pt x="1301013" y="0"/>
                  </a:moveTo>
                  <a:lnTo>
                    <a:pt x="49727" y="0"/>
                  </a:lnTo>
                  <a:cubicBezTo>
                    <a:pt x="22263" y="0"/>
                    <a:pt x="0" y="22263"/>
                    <a:pt x="0" y="49727"/>
                  </a:cubicBezTo>
                  <a:lnTo>
                    <a:pt x="0" y="919562"/>
                  </a:lnTo>
                  <a:cubicBezTo>
                    <a:pt x="0" y="947025"/>
                    <a:pt x="22263" y="969288"/>
                    <a:pt x="49727" y="969288"/>
                  </a:cubicBezTo>
                  <a:lnTo>
                    <a:pt x="1301013" y="969288"/>
                  </a:lnTo>
                  <a:cubicBezTo>
                    <a:pt x="1328476" y="969288"/>
                    <a:pt x="1350740" y="947025"/>
                    <a:pt x="1350740" y="919562"/>
                  </a:cubicBezTo>
                  <a:lnTo>
                    <a:pt x="1350740" y="49727"/>
                  </a:lnTo>
                  <a:cubicBezTo>
                    <a:pt x="1350740" y="22263"/>
                    <a:pt x="1328476" y="0"/>
                    <a:pt x="1301013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-7707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246956" y="1189443"/>
            <a:ext cx="2673730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Infyra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8462" y="3301589"/>
            <a:ext cx="7298788" cy="226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Built with Streamlit – features: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Webcam preview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Canvas for gesture drawing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 Output Text Box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Audio Button (TTS)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Chatbot Section</a:t>
            </a:r>
          </a:p>
          <a:p>
            <a:pPr algn="just">
              <a:lnSpc>
                <a:spcPts val="2600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502205" y="6125921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246956" y="2522574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3" y="0"/>
                </a:lnTo>
                <a:lnTo>
                  <a:pt x="4836963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88066" y="2318189"/>
            <a:ext cx="546562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Interactive UI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88066" y="5940053"/>
            <a:ext cx="546562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Future Scope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480940" y="2365280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18462" y="5968628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18462" y="6872887"/>
            <a:ext cx="7298788" cy="161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Support for advanced math (integrals, graphs, etc.)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Mobile app with gesture input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Multilingual voice explanations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Smart tutoring mode (adaptive to student level)</a:t>
            </a:r>
          </a:p>
          <a:p>
            <a:pPr algn="just">
              <a:lnSpc>
                <a:spcPts val="260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2461" t="-15029" r="0" b="-1817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2071988" cy="10287000"/>
            <a:chOff x="0" y="0"/>
            <a:chExt cx="317945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9454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79454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306077" y="7443744"/>
            <a:ext cx="5290838" cy="840036"/>
            <a:chOff x="0" y="0"/>
            <a:chExt cx="2559647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59647" cy="406400"/>
            </a:xfrm>
            <a:custGeom>
              <a:avLst/>
              <a:gdLst/>
              <a:ahLst/>
              <a:cxnLst/>
              <a:rect r="r" b="b" t="t" l="l"/>
              <a:pathLst>
                <a:path h="406400" w="2559647">
                  <a:moveTo>
                    <a:pt x="2356447" y="0"/>
                  </a:moveTo>
                  <a:cubicBezTo>
                    <a:pt x="2468671" y="0"/>
                    <a:pt x="2559647" y="90976"/>
                    <a:pt x="2559647" y="203200"/>
                  </a:cubicBezTo>
                  <a:cubicBezTo>
                    <a:pt x="2559647" y="315424"/>
                    <a:pt x="2468671" y="406400"/>
                    <a:pt x="235644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5964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37596" y="7443744"/>
            <a:ext cx="3483091" cy="840036"/>
            <a:chOff x="0" y="0"/>
            <a:chExt cx="168508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85080" cy="406400"/>
            </a:xfrm>
            <a:custGeom>
              <a:avLst/>
              <a:gdLst/>
              <a:ahLst/>
              <a:cxnLst/>
              <a:rect r="r" b="b" t="t" l="l"/>
              <a:pathLst>
                <a:path h="406400" w="1685080">
                  <a:moveTo>
                    <a:pt x="1481880" y="0"/>
                  </a:moveTo>
                  <a:cubicBezTo>
                    <a:pt x="1594104" y="0"/>
                    <a:pt x="1685080" y="90976"/>
                    <a:pt x="1685080" y="203200"/>
                  </a:cubicBezTo>
                  <a:cubicBezTo>
                    <a:pt x="1685080" y="315424"/>
                    <a:pt x="1594104" y="406400"/>
                    <a:pt x="14818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8508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37596" y="2917963"/>
            <a:ext cx="7097411" cy="1577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9"/>
              </a:lnSpc>
              <a:spcBef>
                <a:spcPct val="0"/>
              </a:spcBef>
            </a:pPr>
            <a:r>
              <a:rPr lang="en-US" sz="9264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Thank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46956" y="1189443"/>
            <a:ext cx="2673730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Infyra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574661" y="-287507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033327" y="449580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759952" y="7835633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20422" y="7177785"/>
            <a:ext cx="3039530" cy="531918"/>
          </a:xfrm>
          <a:custGeom>
            <a:avLst/>
            <a:gdLst/>
            <a:ahLst/>
            <a:cxnLst/>
            <a:rect r="r" b="b" t="t" l="l"/>
            <a:pathLst>
              <a:path h="531918" w="3039530">
                <a:moveTo>
                  <a:pt x="0" y="0"/>
                </a:moveTo>
                <a:lnTo>
                  <a:pt x="3039530" y="0"/>
                </a:lnTo>
                <a:lnTo>
                  <a:pt x="3039530" y="531917"/>
                </a:lnTo>
                <a:lnTo>
                  <a:pt x="0" y="5319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19332" y="7628865"/>
            <a:ext cx="3324699" cy="44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8"/>
              </a:lnSpc>
            </a:pPr>
            <a:r>
              <a:rPr lang="en-US" sz="27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58898" y="7628828"/>
            <a:ext cx="4161789" cy="44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8"/>
              </a:lnSpc>
            </a:pPr>
            <a:r>
              <a:rPr lang="en-US" sz="275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Infyra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73264" y="4486308"/>
            <a:ext cx="8880491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 : https://github.com/annceeliju/AI_Math_Tutor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09504" y="5124450"/>
            <a:ext cx="7298788" cy="44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7"/>
              </a:lnSpc>
            </a:pPr>
            <a:r>
              <a:rPr lang="en-US" sz="28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ANY QUESTIONS?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74661" y="-287507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74422" y="4084647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875720" y="2261248"/>
            <a:ext cx="5787173" cy="4969108"/>
            <a:chOff x="0" y="0"/>
            <a:chExt cx="896585" cy="7698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6585" cy="769845"/>
            </a:xfrm>
            <a:custGeom>
              <a:avLst/>
              <a:gdLst/>
              <a:ahLst/>
              <a:cxnLst/>
              <a:rect r="r" b="b" t="t" l="l"/>
              <a:pathLst>
                <a:path h="769845" w="896585">
                  <a:moveTo>
                    <a:pt x="74915" y="0"/>
                  </a:moveTo>
                  <a:lnTo>
                    <a:pt x="821669" y="0"/>
                  </a:lnTo>
                  <a:cubicBezTo>
                    <a:pt x="841538" y="0"/>
                    <a:pt x="860593" y="7893"/>
                    <a:pt x="874642" y="21942"/>
                  </a:cubicBezTo>
                  <a:cubicBezTo>
                    <a:pt x="888692" y="35992"/>
                    <a:pt x="896585" y="55046"/>
                    <a:pt x="896585" y="74915"/>
                  </a:cubicBezTo>
                  <a:lnTo>
                    <a:pt x="896585" y="694930"/>
                  </a:lnTo>
                  <a:cubicBezTo>
                    <a:pt x="896585" y="736304"/>
                    <a:pt x="863044" y="769845"/>
                    <a:pt x="821669" y="769845"/>
                  </a:cubicBezTo>
                  <a:lnTo>
                    <a:pt x="74915" y="769845"/>
                  </a:lnTo>
                  <a:cubicBezTo>
                    <a:pt x="33541" y="769845"/>
                    <a:pt x="0" y="736304"/>
                    <a:pt x="0" y="694930"/>
                  </a:cubicBezTo>
                  <a:lnTo>
                    <a:pt x="0" y="74915"/>
                  </a:lnTo>
                  <a:cubicBezTo>
                    <a:pt x="0" y="33541"/>
                    <a:pt x="33541" y="0"/>
                    <a:pt x="74915" y="0"/>
                  </a:cubicBezTo>
                  <a:close/>
                </a:path>
              </a:pathLst>
            </a:custGeom>
            <a:blipFill>
              <a:blip r:embed="rId7"/>
              <a:stretch>
                <a:fillRect l="-6120" t="0" r="-612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563836" y="5520309"/>
            <a:ext cx="4299005" cy="2983601"/>
            <a:chOff x="0" y="0"/>
            <a:chExt cx="999406" cy="693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99406" cy="693609"/>
            </a:xfrm>
            <a:custGeom>
              <a:avLst/>
              <a:gdLst/>
              <a:ahLst/>
              <a:cxnLst/>
              <a:rect r="r" b="b" t="t" l="l"/>
              <a:pathLst>
                <a:path h="693609" w="999406">
                  <a:moveTo>
                    <a:pt x="100848" y="0"/>
                  </a:moveTo>
                  <a:lnTo>
                    <a:pt x="898558" y="0"/>
                  </a:lnTo>
                  <a:cubicBezTo>
                    <a:pt x="954255" y="0"/>
                    <a:pt x="999406" y="45151"/>
                    <a:pt x="999406" y="100848"/>
                  </a:cubicBezTo>
                  <a:lnTo>
                    <a:pt x="999406" y="592761"/>
                  </a:lnTo>
                  <a:cubicBezTo>
                    <a:pt x="999406" y="648458"/>
                    <a:pt x="954255" y="693609"/>
                    <a:pt x="898558" y="693609"/>
                  </a:cubicBezTo>
                  <a:lnTo>
                    <a:pt x="100848" y="693609"/>
                  </a:lnTo>
                  <a:cubicBezTo>
                    <a:pt x="45151" y="693609"/>
                    <a:pt x="0" y="648458"/>
                    <a:pt x="0" y="592761"/>
                  </a:cubicBezTo>
                  <a:lnTo>
                    <a:pt x="0" y="100848"/>
                  </a:lnTo>
                  <a:cubicBezTo>
                    <a:pt x="0" y="45151"/>
                    <a:pt x="45151" y="0"/>
                    <a:pt x="100848" y="0"/>
                  </a:cubicBezTo>
                  <a:close/>
                </a:path>
              </a:pathLst>
            </a:custGeom>
            <a:blipFill>
              <a:blip r:embed="rId8"/>
              <a:stretch>
                <a:fillRect l="-85367" t="-33359" r="0" b="-44589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437596" y="2744223"/>
            <a:ext cx="4863514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Introducing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46956" y="1189443"/>
            <a:ext cx="2673730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Infyra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6727" y="4424955"/>
            <a:ext cx="7817273" cy="452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sz="2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Infyra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is a group of five passionate minds united by a love for technology and innovation: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Allen Kuriyan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Alaina S S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Anncee E L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Arjun C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(Team Leader)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Gowri V Gopal</a:t>
            </a:r>
          </a:p>
          <a:p>
            <a:pPr algn="just">
              <a:lnSpc>
                <a:spcPts val="2600"/>
              </a:lnSpc>
            </a:pP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part of the Advanced AI Training Program, we were inspired to build an AI-powered solution that simplifies learning. That vision gave rise to our project:</a:t>
            </a:r>
          </a:p>
          <a:p>
            <a:pPr algn="just">
              <a:lnSpc>
                <a:spcPts val="2600"/>
              </a:lnSpc>
            </a:pPr>
          </a:p>
          <a:p>
            <a:pPr algn="just">
              <a:lnSpc>
                <a:spcPts val="2600"/>
              </a:lnSpc>
            </a:pPr>
            <a:r>
              <a:rPr lang="en-US" sz="2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XplainIt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— </a:t>
            </a:r>
            <a:r>
              <a:rPr lang="en-US" sz="20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An AI Math Tutor.</a:t>
            </a:r>
          </a:p>
          <a:p>
            <a:pPr algn="just">
              <a:lnSpc>
                <a:spcPts val="26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437596" y="3612396"/>
            <a:ext cx="4863514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TEAM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64105" y="5873514"/>
            <a:ext cx="7895195" cy="586480"/>
            <a:chOff x="0" y="0"/>
            <a:chExt cx="5470954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70954" cy="406400"/>
            </a:xfrm>
            <a:custGeom>
              <a:avLst/>
              <a:gdLst/>
              <a:ahLst/>
              <a:cxnLst/>
              <a:rect r="r" b="b" t="t" l="l"/>
              <a:pathLst>
                <a:path h="406400" w="5470954">
                  <a:moveTo>
                    <a:pt x="5267754" y="0"/>
                  </a:moveTo>
                  <a:cubicBezTo>
                    <a:pt x="5379978" y="0"/>
                    <a:pt x="5470954" y="90976"/>
                    <a:pt x="5470954" y="203200"/>
                  </a:cubicBezTo>
                  <a:cubicBezTo>
                    <a:pt x="5470954" y="315424"/>
                    <a:pt x="5379978" y="406400"/>
                    <a:pt x="526775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47095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64105" y="6609257"/>
            <a:ext cx="7895195" cy="586480"/>
            <a:chOff x="0" y="0"/>
            <a:chExt cx="5470954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70954" cy="406400"/>
            </a:xfrm>
            <a:custGeom>
              <a:avLst/>
              <a:gdLst/>
              <a:ahLst/>
              <a:cxnLst/>
              <a:rect r="r" b="b" t="t" l="l"/>
              <a:pathLst>
                <a:path h="406400" w="5470954">
                  <a:moveTo>
                    <a:pt x="5267754" y="0"/>
                  </a:moveTo>
                  <a:cubicBezTo>
                    <a:pt x="5379978" y="0"/>
                    <a:pt x="5470954" y="90976"/>
                    <a:pt x="5470954" y="203200"/>
                  </a:cubicBezTo>
                  <a:cubicBezTo>
                    <a:pt x="5470954" y="315424"/>
                    <a:pt x="5379978" y="406400"/>
                    <a:pt x="526775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47095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64105" y="7344999"/>
            <a:ext cx="7895195" cy="586480"/>
            <a:chOff x="0" y="0"/>
            <a:chExt cx="5470954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70954" cy="406400"/>
            </a:xfrm>
            <a:custGeom>
              <a:avLst/>
              <a:gdLst/>
              <a:ahLst/>
              <a:cxnLst/>
              <a:rect r="r" b="b" t="t" l="l"/>
              <a:pathLst>
                <a:path h="406400" w="5470954">
                  <a:moveTo>
                    <a:pt x="5267754" y="0"/>
                  </a:moveTo>
                  <a:cubicBezTo>
                    <a:pt x="5379978" y="0"/>
                    <a:pt x="5470954" y="90976"/>
                    <a:pt x="5470954" y="203200"/>
                  </a:cubicBezTo>
                  <a:cubicBezTo>
                    <a:pt x="5470954" y="315424"/>
                    <a:pt x="5379978" y="406400"/>
                    <a:pt x="526775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47095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572576" y="6009461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72576" y="6763720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72576" y="7517979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37596" y="3000544"/>
            <a:ext cx="7146138" cy="4930936"/>
            <a:chOff x="0" y="0"/>
            <a:chExt cx="1107124" cy="7639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07124" cy="763931"/>
            </a:xfrm>
            <a:custGeom>
              <a:avLst/>
              <a:gdLst/>
              <a:ahLst/>
              <a:cxnLst/>
              <a:rect r="r" b="b" t="t" l="l"/>
              <a:pathLst>
                <a:path h="763931" w="1107124">
                  <a:moveTo>
                    <a:pt x="60669" y="0"/>
                  </a:moveTo>
                  <a:lnTo>
                    <a:pt x="1046455" y="0"/>
                  </a:lnTo>
                  <a:cubicBezTo>
                    <a:pt x="1079961" y="0"/>
                    <a:pt x="1107124" y="27162"/>
                    <a:pt x="1107124" y="60669"/>
                  </a:cubicBezTo>
                  <a:lnTo>
                    <a:pt x="1107124" y="703262"/>
                  </a:lnTo>
                  <a:cubicBezTo>
                    <a:pt x="1107124" y="719353"/>
                    <a:pt x="1100732" y="734784"/>
                    <a:pt x="1089354" y="746162"/>
                  </a:cubicBezTo>
                  <a:cubicBezTo>
                    <a:pt x="1077977" y="757539"/>
                    <a:pt x="1062545" y="763931"/>
                    <a:pt x="1046455" y="763931"/>
                  </a:cubicBezTo>
                  <a:lnTo>
                    <a:pt x="60669" y="763931"/>
                  </a:lnTo>
                  <a:cubicBezTo>
                    <a:pt x="44578" y="763931"/>
                    <a:pt x="29147" y="757539"/>
                    <a:pt x="17769" y="746162"/>
                  </a:cubicBezTo>
                  <a:cubicBezTo>
                    <a:pt x="6392" y="734784"/>
                    <a:pt x="0" y="719353"/>
                    <a:pt x="0" y="703262"/>
                  </a:cubicBezTo>
                  <a:lnTo>
                    <a:pt x="0" y="60669"/>
                  </a:lnTo>
                  <a:cubicBezTo>
                    <a:pt x="0" y="44578"/>
                    <a:pt x="6392" y="29147"/>
                    <a:pt x="17769" y="17769"/>
                  </a:cubicBezTo>
                  <a:cubicBezTo>
                    <a:pt x="29147" y="6392"/>
                    <a:pt x="44578" y="0"/>
                    <a:pt x="60669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542" r="0" b="-542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246956" y="1189443"/>
            <a:ext cx="2673730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Infyra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64105" y="3069096"/>
            <a:ext cx="5690303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XPLAINIT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64105" y="4070400"/>
            <a:ext cx="7895195" cy="161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XplainIt is an AI-powered math tutor designed to help students grasp complex mathematical concepts through clear, step-by-step explanations. Built for accessibility and ease, it adapts to learners' needs using natural language and intelligent feedback.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64105" y="2740336"/>
            <a:ext cx="4938531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Think it, Draw it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1884154" y="7508245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364105" y="5448463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963111" y="5962369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Smarter Math Learning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63111" y="6698112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Real-World Use Cases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63111" y="7433855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Responsible AI Practices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37596" y="5928126"/>
            <a:ext cx="15225297" cy="3050041"/>
            <a:chOff x="0" y="0"/>
            <a:chExt cx="2358797" cy="4725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58797" cy="472531"/>
            </a:xfrm>
            <a:custGeom>
              <a:avLst/>
              <a:gdLst/>
              <a:ahLst/>
              <a:cxnLst/>
              <a:rect r="r" b="b" t="t" l="l"/>
              <a:pathLst>
                <a:path h="472531" w="2358797">
                  <a:moveTo>
                    <a:pt x="17289" y="0"/>
                  </a:moveTo>
                  <a:lnTo>
                    <a:pt x="2341508" y="0"/>
                  </a:lnTo>
                  <a:cubicBezTo>
                    <a:pt x="2346093" y="0"/>
                    <a:pt x="2350491" y="1821"/>
                    <a:pt x="2353733" y="5064"/>
                  </a:cubicBezTo>
                  <a:cubicBezTo>
                    <a:pt x="2356976" y="8306"/>
                    <a:pt x="2358797" y="12703"/>
                    <a:pt x="2358797" y="17289"/>
                  </a:cubicBezTo>
                  <a:lnTo>
                    <a:pt x="2358797" y="455243"/>
                  </a:lnTo>
                  <a:cubicBezTo>
                    <a:pt x="2358797" y="459828"/>
                    <a:pt x="2356976" y="464225"/>
                    <a:pt x="2353733" y="467467"/>
                  </a:cubicBezTo>
                  <a:cubicBezTo>
                    <a:pt x="2350491" y="470710"/>
                    <a:pt x="2346093" y="472531"/>
                    <a:pt x="2341508" y="472531"/>
                  </a:cubicBezTo>
                  <a:lnTo>
                    <a:pt x="17289" y="472531"/>
                  </a:lnTo>
                  <a:cubicBezTo>
                    <a:pt x="12703" y="472531"/>
                    <a:pt x="8306" y="470710"/>
                    <a:pt x="5064" y="467467"/>
                  </a:cubicBezTo>
                  <a:cubicBezTo>
                    <a:pt x="1821" y="464225"/>
                    <a:pt x="0" y="459828"/>
                    <a:pt x="0" y="455243"/>
                  </a:cubicBezTo>
                  <a:lnTo>
                    <a:pt x="0" y="17289"/>
                  </a:lnTo>
                  <a:cubicBezTo>
                    <a:pt x="0" y="12703"/>
                    <a:pt x="1821" y="8306"/>
                    <a:pt x="5064" y="5064"/>
                  </a:cubicBezTo>
                  <a:cubicBezTo>
                    <a:pt x="8306" y="1821"/>
                    <a:pt x="12703" y="0"/>
                    <a:pt x="17289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01153" r="0" b="-14579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46956" y="1189443"/>
            <a:ext cx="2673730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Infyra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7596" y="2744223"/>
            <a:ext cx="5603867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XplainIt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7596" y="3854450"/>
            <a:ext cx="15114428" cy="161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XplainIt is a virtual math tutor that takes hand gestures as input.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 draw numbers or symbols with your fingers.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detects the gesture, understands the math problem, and provides the answer in both text and voice.</a:t>
            </a:r>
          </a:p>
          <a:p>
            <a:pPr algn="just">
              <a:lnSpc>
                <a:spcPts val="2600"/>
              </a:lnSpc>
            </a:pP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Example: "Imagine showing '2 + 3' using your fingers—and hearing ‘The answer is 5’. That’s XplainIt."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2161" y="2415463"/>
            <a:ext cx="7077050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37596" y="2744223"/>
            <a:ext cx="8225114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XplainIt -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22151" y="6866834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2151" y="7486221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7596" y="8105608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62710" y="3000544"/>
            <a:ext cx="7000182" cy="7808695"/>
            <a:chOff x="0" y="0"/>
            <a:chExt cx="1084511" cy="12097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84511" cy="1209771"/>
            </a:xfrm>
            <a:custGeom>
              <a:avLst/>
              <a:gdLst/>
              <a:ahLst/>
              <a:cxnLst/>
              <a:rect r="r" b="b" t="t" l="l"/>
              <a:pathLst>
                <a:path h="1209771" w="1084511">
                  <a:moveTo>
                    <a:pt x="61934" y="0"/>
                  </a:moveTo>
                  <a:lnTo>
                    <a:pt x="1022578" y="0"/>
                  </a:lnTo>
                  <a:cubicBezTo>
                    <a:pt x="1056783" y="0"/>
                    <a:pt x="1084511" y="27729"/>
                    <a:pt x="1084511" y="61934"/>
                  </a:cubicBezTo>
                  <a:lnTo>
                    <a:pt x="1084511" y="1147837"/>
                  </a:lnTo>
                  <a:cubicBezTo>
                    <a:pt x="1084511" y="1182042"/>
                    <a:pt x="1056783" y="1209771"/>
                    <a:pt x="1022578" y="1209771"/>
                  </a:cubicBezTo>
                  <a:lnTo>
                    <a:pt x="61934" y="1209771"/>
                  </a:lnTo>
                  <a:cubicBezTo>
                    <a:pt x="27729" y="1209771"/>
                    <a:pt x="0" y="1182042"/>
                    <a:pt x="0" y="1147837"/>
                  </a:cubicBezTo>
                  <a:lnTo>
                    <a:pt x="0" y="61934"/>
                  </a:lnTo>
                  <a:cubicBezTo>
                    <a:pt x="0" y="27729"/>
                    <a:pt x="27729" y="0"/>
                    <a:pt x="61934" y="0"/>
                  </a:cubicBezTo>
                  <a:close/>
                </a:path>
              </a:pathLst>
            </a:custGeom>
            <a:blipFill>
              <a:blip r:embed="rId9"/>
              <a:stretch>
                <a:fillRect l="-48960" t="0" r="-18468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246956" y="1189443"/>
            <a:ext cx="2673730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Infyra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7596" y="3612396"/>
            <a:ext cx="7077050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Real-World Issues Solved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6727" y="4432246"/>
            <a:ext cx="7187919" cy="200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2851" indent="-191426" lvl="1">
              <a:lnSpc>
                <a:spcPts val="2305"/>
              </a:lnSpc>
              <a:buFont typeface="Arial"/>
              <a:buChar char="•"/>
            </a:pPr>
            <a:r>
              <a:rPr lang="en-US" sz="17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Many students struggle with writing or typing math problems.</a:t>
            </a:r>
          </a:p>
          <a:p>
            <a:pPr algn="just" marL="382851" indent="-191426" lvl="1">
              <a:lnSpc>
                <a:spcPts val="2305"/>
              </a:lnSpc>
              <a:buFont typeface="Arial"/>
              <a:buChar char="•"/>
            </a:pPr>
            <a:r>
              <a:rPr lang="en-US" sz="17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Some learners have learning disabilities or physical limitations.</a:t>
            </a:r>
          </a:p>
          <a:p>
            <a:pPr algn="just" marL="382851" indent="-191426" lvl="1">
              <a:lnSpc>
                <a:spcPts val="2305"/>
              </a:lnSpc>
              <a:buFont typeface="Arial"/>
              <a:buChar char="•"/>
            </a:pPr>
            <a:r>
              <a:rPr lang="en-US" sz="17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Current learning apps aren’t always interactive or inclusive.</a:t>
            </a:r>
          </a:p>
          <a:p>
            <a:pPr algn="just">
              <a:lnSpc>
                <a:spcPts val="2305"/>
              </a:lnSpc>
            </a:pPr>
          </a:p>
          <a:p>
            <a:pPr algn="just">
              <a:lnSpc>
                <a:spcPts val="2305"/>
              </a:lnSpc>
            </a:pPr>
            <a:r>
              <a:rPr lang="en-US" sz="17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your project helps: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28130" y="6885841"/>
            <a:ext cx="6797384" cy="30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19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Uses natural hand gestures (no keyboard needed).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28130" y="7467171"/>
            <a:ext cx="6797384" cy="31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7"/>
              </a:lnSpc>
            </a:pPr>
            <a:r>
              <a:rPr lang="en-US" sz="20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Gives instant feedback.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28130" y="8102865"/>
            <a:ext cx="6797384" cy="31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7"/>
              </a:lnSpc>
            </a:pPr>
            <a:r>
              <a:rPr lang="en-US" sz="20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 work in classrooms, tutoring centers, or homes.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37596" y="4119751"/>
            <a:ext cx="7895195" cy="586480"/>
            <a:chOff x="0" y="0"/>
            <a:chExt cx="5470954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70954" cy="406400"/>
            </a:xfrm>
            <a:custGeom>
              <a:avLst/>
              <a:gdLst/>
              <a:ahLst/>
              <a:cxnLst/>
              <a:rect r="r" b="b" t="t" l="l"/>
              <a:pathLst>
                <a:path h="406400" w="5470954">
                  <a:moveTo>
                    <a:pt x="5267754" y="0"/>
                  </a:moveTo>
                  <a:cubicBezTo>
                    <a:pt x="5379978" y="0"/>
                    <a:pt x="5470954" y="90976"/>
                    <a:pt x="5470954" y="203200"/>
                  </a:cubicBezTo>
                  <a:cubicBezTo>
                    <a:pt x="5470954" y="315424"/>
                    <a:pt x="5379978" y="406400"/>
                    <a:pt x="526775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47095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572576" y="4119751"/>
            <a:ext cx="7895195" cy="586480"/>
            <a:chOff x="0" y="0"/>
            <a:chExt cx="5470954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70954" cy="406400"/>
            </a:xfrm>
            <a:custGeom>
              <a:avLst/>
              <a:gdLst/>
              <a:ahLst/>
              <a:cxnLst/>
              <a:rect r="r" b="b" t="t" l="l"/>
              <a:pathLst>
                <a:path h="406400" w="5470954">
                  <a:moveTo>
                    <a:pt x="5267754" y="0"/>
                  </a:moveTo>
                  <a:cubicBezTo>
                    <a:pt x="5379978" y="0"/>
                    <a:pt x="5470954" y="90976"/>
                    <a:pt x="5470954" y="203200"/>
                  </a:cubicBezTo>
                  <a:cubicBezTo>
                    <a:pt x="5470954" y="315424"/>
                    <a:pt x="5379978" y="406400"/>
                    <a:pt x="526775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47095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736738" y="4255698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63111" y="4255698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6" y="0"/>
                </a:lnTo>
                <a:lnTo>
                  <a:pt x="314586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46956" y="1189443"/>
            <a:ext cx="2673730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Infyra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7596" y="2885867"/>
            <a:ext cx="5690303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XPLAINIT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7596" y="2557107"/>
            <a:ext cx="4938531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 Faced -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249608" y="4282997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290936" y="4282997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3" y="0"/>
                </a:lnTo>
                <a:lnTo>
                  <a:pt x="4836963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246956" y="4198548"/>
            <a:ext cx="5549736" cy="76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Hand Gesture Detection Accuracy</a:t>
            </a:r>
          </a:p>
          <a:p>
            <a:pPr algn="just">
              <a:lnSpc>
                <a:spcPts val="3007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536834" y="4198548"/>
            <a:ext cx="5549736" cy="76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Text-to-Speech Lag and Overlap</a:t>
            </a:r>
          </a:p>
          <a:p>
            <a:pPr algn="just">
              <a:lnSpc>
                <a:spcPts val="3007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468909" y="5030786"/>
            <a:ext cx="7895195" cy="226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Challenge: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Inconsistent detection of fingers during fast movements or poor lighting caused gesture recognition errors.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Fix: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Adjusted </a:t>
            </a:r>
            <a:r>
              <a:rPr lang="en-US" sz="20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detectionCon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sz="20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minTrackCon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 the </a:t>
            </a:r>
            <a:r>
              <a:rPr lang="en-US" sz="20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HandDetector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tested under different lighting conditions to enhance accuracy.</a:t>
            </a:r>
          </a:p>
          <a:p>
            <a:pPr algn="just">
              <a:lnSpc>
                <a:spcPts val="260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720491" y="5030786"/>
            <a:ext cx="7895195" cy="226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Challenge: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Text-to-speech output lagged or overlapped due to the synchronous nature of </a:t>
            </a:r>
            <a:r>
              <a:rPr lang="en-US" sz="20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pyttsx3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affecting real-time interaction.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Fix: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Managed speech in a separate thread to prevent blocking the main UI and ensured responses were queued and spoken without overlap.</a:t>
            </a:r>
          </a:p>
          <a:p>
            <a:pPr algn="just">
              <a:lnSpc>
                <a:spcPts val="260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66208" y="4185756"/>
            <a:ext cx="8662616" cy="4872721"/>
          </a:xfrm>
          <a:custGeom>
            <a:avLst/>
            <a:gdLst/>
            <a:ahLst/>
            <a:cxnLst/>
            <a:rect r="r" b="b" t="t" l="l"/>
            <a:pathLst>
              <a:path h="4872721" w="8662616">
                <a:moveTo>
                  <a:pt x="0" y="0"/>
                </a:moveTo>
                <a:lnTo>
                  <a:pt x="8662616" y="0"/>
                </a:lnTo>
                <a:lnTo>
                  <a:pt x="8662616" y="4872722"/>
                </a:lnTo>
                <a:lnTo>
                  <a:pt x="0" y="48727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46956" y="1189443"/>
            <a:ext cx="2673730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Infyra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2161" y="2715648"/>
            <a:ext cx="5603867" cy="10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4"/>
              </a:lnSpc>
              <a:spcBef>
                <a:spcPct val="0"/>
              </a:spcBef>
            </a:pPr>
            <a:r>
              <a:rPr lang="en-US" sz="60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DEMO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7596" y="4166706"/>
            <a:ext cx="15114428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Let’s see the demo of our project!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2161" y="2415463"/>
            <a:ext cx="7077050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XplainIt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46956" y="1189443"/>
            <a:ext cx="2673730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Infyra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0925" y="2115573"/>
            <a:ext cx="5690303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HOW IT WORKS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730299"/>
            <a:ext cx="7298788" cy="458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9"/>
              </a:lnSpc>
            </a:pPr>
            <a:r>
              <a:rPr lang="en-US" sz="2199" b="true">
                <a:solidFill>
                  <a:srgbClr val="0097B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App Interface Initialization</a:t>
            </a:r>
          </a:p>
          <a:p>
            <a:pPr algn="just">
              <a:lnSpc>
                <a:spcPts val="2730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Built using Streamlit – a Python-based UI framework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Interface layout includes: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- 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Webcam Feed + Drawing Canvas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-  Sidebar: Brush size, color picker, clear button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- 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nswer Area: Shows AI response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-  Speech Toggle: Enable/disable text-to-speech</a:t>
            </a:r>
          </a:p>
          <a:p>
            <a:pPr algn="just">
              <a:lnSpc>
                <a:spcPts val="2600"/>
              </a:lnSpc>
            </a:pP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🔧 </a:t>
            </a:r>
            <a:r>
              <a:rPr lang="en-US" sz="20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Key Streamlit Elements: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st.sidebar.slider()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– Brush size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st.checkbox()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– Run toggle, TTS option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st.image() / st.columns()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– Layout controls</a:t>
            </a:r>
          </a:p>
          <a:p>
            <a:pPr algn="just">
              <a:lnSpc>
                <a:spcPts val="26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37596" y="2926664"/>
            <a:ext cx="7298788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Technical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36384" y="3730299"/>
            <a:ext cx="7298788" cy="393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9"/>
              </a:lnSpc>
            </a:pPr>
            <a:r>
              <a:rPr lang="en-US" sz="2199" b="true">
                <a:solidFill>
                  <a:srgbClr val="0097B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Webcam Setup &amp; Hand Detection</a:t>
            </a:r>
          </a:p>
          <a:p>
            <a:pPr algn="just">
              <a:lnSpc>
                <a:spcPts val="2730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Webcam initialized using cv2.VideoCapture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Hand tracking via cvzone.HandTrackingModule (uses MediaPipe)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Gesture Logic: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- 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MediaPipe detects 21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nd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-  f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ng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()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check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finger positions:</a:t>
            </a:r>
          </a:p>
          <a:p>
            <a:pPr algn="just">
              <a:lnSpc>
                <a:spcPts val="2600"/>
              </a:lnSpc>
            </a:pP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&gt; 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Ind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Midd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fi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ger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up → Start Drawing</a:t>
            </a:r>
          </a:p>
          <a:p>
            <a:pPr algn="just">
              <a:lnSpc>
                <a:spcPts val="2600"/>
              </a:lnSpc>
            </a:pP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&gt;  All fingers up → Trigger AI solver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46956" y="1189443"/>
            <a:ext cx="2673730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Infyra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0925" y="2115573"/>
            <a:ext cx="5690303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HOW IT WORKS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0925" y="3798349"/>
            <a:ext cx="7683075" cy="568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9"/>
              </a:lnSpc>
            </a:pPr>
            <a:r>
              <a:rPr lang="en-US" sz="2199" b="true">
                <a:solidFill>
                  <a:srgbClr val="0097B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Drawing on Canvas</a:t>
            </a:r>
          </a:p>
          <a:p>
            <a:pPr algn="just">
              <a:lnSpc>
                <a:spcPts val="2859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Blank canvas (</a:t>
            </a:r>
            <a:r>
              <a:rPr lang="en-US" sz="20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NumPy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array) overlays webcam feed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Drawing detected by tracking fingertip positions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Lines drawn using: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lang="en-US" b="true" sz="2000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cv2.line(canvas, curr_pos, prev_pos, color, thickness)</a:t>
            </a:r>
          </a:p>
          <a:p>
            <a:pPr algn="just">
              <a:lnSpc>
                <a:spcPts val="2859"/>
              </a:lnSpc>
            </a:pPr>
          </a:p>
          <a:p>
            <a:pPr algn="just">
              <a:lnSpc>
                <a:spcPts val="2859"/>
              </a:lnSpc>
            </a:pPr>
            <a:r>
              <a:rPr lang="en-US" sz="2199" b="true">
                <a:solidFill>
                  <a:srgbClr val="0097B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Gesture-Based AI Trigger</a:t>
            </a:r>
          </a:p>
          <a:p>
            <a:pPr algn="just">
              <a:lnSpc>
                <a:spcPts val="2859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 gesture: 4 fingers up</a:t>
            </a:r>
          </a:p>
          <a:p>
            <a:pPr algn="just" marL="863601" indent="-287867" lvl="2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Canvas converted to image: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</a:t>
            </a:r>
            <a:r>
              <a:rPr lang="en-US" b="true" sz="2000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PIL.Image.fromarray(canvas)</a:t>
            </a:r>
          </a:p>
          <a:p>
            <a:pPr algn="just">
              <a:lnSpc>
                <a:spcPts val="2600"/>
              </a:lnSpc>
            </a:pPr>
          </a:p>
          <a:p>
            <a:pPr algn="just" marL="863601" indent="-287867" lvl="2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Sent to Gemini LLM with prompt: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lang="en-US" sz="20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      </a:t>
            </a:r>
            <a:r>
              <a:rPr lang="en-US" sz="20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"Solve this math problem" (Uses Google.generativeai)</a:t>
            </a:r>
          </a:p>
          <a:p>
            <a:pPr algn="just">
              <a:lnSpc>
                <a:spcPts val="2600"/>
              </a:lnSpc>
            </a:pPr>
          </a:p>
          <a:p>
            <a:pPr algn="just">
              <a:lnSpc>
                <a:spcPts val="26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60925" y="2926664"/>
            <a:ext cx="7298788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Technical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3322099"/>
            <a:ext cx="7298788" cy="532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9"/>
              </a:lnSpc>
            </a:pPr>
            <a:r>
              <a:rPr lang="en-US" sz="2199" b="true">
                <a:solidFill>
                  <a:srgbClr val="0097B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Output Disp</a:t>
            </a:r>
            <a:r>
              <a:rPr lang="en-US" sz="2199" b="true">
                <a:solidFill>
                  <a:srgbClr val="0097B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lay</a:t>
            </a:r>
          </a:p>
          <a:p>
            <a:pPr algn="just">
              <a:lnSpc>
                <a:spcPts val="2859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ini returns a step-by-step explanation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nsw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 s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using: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lang="en-US" b="true" sz="2000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st.markdown()</a:t>
            </a:r>
          </a:p>
          <a:p>
            <a:pPr algn="just">
              <a:lnSpc>
                <a:spcPts val="2600"/>
              </a:lnSpc>
            </a:pPr>
          </a:p>
          <a:p>
            <a:pPr algn="just">
              <a:lnSpc>
                <a:spcPts val="2600"/>
              </a:lnSpc>
            </a:pPr>
          </a:p>
          <a:p>
            <a:pPr algn="just">
              <a:lnSpc>
                <a:spcPts val="2859"/>
              </a:lnSpc>
            </a:pPr>
            <a:r>
              <a:rPr lang="en-US" sz="2199" b="true">
                <a:solidFill>
                  <a:srgbClr val="0097B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6. Text-to-Speech (TTS)</a:t>
            </a:r>
          </a:p>
          <a:p>
            <a:pPr algn="just">
              <a:lnSpc>
                <a:spcPts val="2859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enabled, response spoken aloud using: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lang="en-US" b="true" sz="2000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engine.say(output_text)</a:t>
            </a:r>
          </a:p>
          <a:p>
            <a:pPr algn="just">
              <a:lnSpc>
                <a:spcPts val="2600"/>
              </a:lnSpc>
            </a:pPr>
            <a:r>
              <a:rPr lang="en-US" b="true" sz="2000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      engine.runAndWait()</a:t>
            </a:r>
          </a:p>
          <a:p>
            <a:pPr algn="just">
              <a:lnSpc>
                <a:spcPts val="2600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Makes app accessible for visually impaired &amp; auditory learners</a:t>
            </a:r>
          </a:p>
          <a:p>
            <a:pPr algn="just">
              <a:lnSpc>
                <a:spcPts val="260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DAGpdkGHe8E</dc:identifier>
  <dcterms:modified xsi:type="dcterms:W3CDTF">2011-08-01T06:04:30Z</dcterms:modified>
  <cp:revision>1</cp:revision>
  <dc:title>Black and Blue Modern AI and Machine Learning Presentation</dc:title>
</cp:coreProperties>
</file>